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83" r:id="rId3"/>
    <p:sldId id="284" r:id="rId4"/>
    <p:sldId id="286" r:id="rId5"/>
    <p:sldId id="851" r:id="rId6"/>
    <p:sldId id="85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931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314" r:id="rId29"/>
    <p:sldId id="893" r:id="rId30"/>
    <p:sldId id="911" r:id="rId31"/>
    <p:sldId id="912" r:id="rId32"/>
    <p:sldId id="915" r:id="rId33"/>
    <p:sldId id="916" r:id="rId34"/>
    <p:sldId id="315" r:id="rId35"/>
    <p:sldId id="921" r:id="rId36"/>
    <p:sldId id="923" r:id="rId37"/>
    <p:sldId id="925" r:id="rId38"/>
    <p:sldId id="926" r:id="rId39"/>
    <p:sldId id="929" r:id="rId40"/>
    <p:sldId id="930" r:id="rId41"/>
    <p:sldId id="924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58" r:id="rId50"/>
    <p:sldId id="547" r:id="rId51"/>
    <p:sldId id="260" r:id="rId52"/>
    <p:sldId id="569" r:id="rId53"/>
    <p:sldId id="894" r:id="rId54"/>
    <p:sldId id="895" r:id="rId55"/>
    <p:sldId id="896" r:id="rId56"/>
    <p:sldId id="897" r:id="rId57"/>
    <p:sldId id="898" r:id="rId58"/>
    <p:sldId id="285" r:id="rId59"/>
    <p:sldId id="290" r:id="rId60"/>
    <p:sldId id="292" r:id="rId61"/>
    <p:sldId id="294" r:id="rId62"/>
    <p:sldId id="917" r:id="rId63"/>
    <p:sldId id="325" r:id="rId64"/>
    <p:sldId id="326" r:id="rId65"/>
    <p:sldId id="327" r:id="rId66"/>
    <p:sldId id="328" r:id="rId67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4"/>
    <p:restoredTop sz="94709"/>
  </p:normalViewPr>
  <p:slideViewPr>
    <p:cSldViewPr snapToGrid="0" snapToObjects="1">
      <p:cViewPr varScale="1">
        <p:scale>
          <a:sx n="120" d="100"/>
          <a:sy n="12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5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3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1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4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0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4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4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98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45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1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5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5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discriminant_analysis.LinearDiscriminantAnalysis.html#sklearn.discriminant_analysis.LinearDiscriminantAnalysi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Machines.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Logistic Regression.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the maximum margin hyperplane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64F2E5-7CD1-9143-99C8-82E25A18BC14}"/>
              </a:ext>
            </a:extLst>
          </p:cNvPr>
          <p:cNvCxnSpPr>
            <a:cxnSpLocks/>
          </p:cNvCxnSpPr>
          <p:nvPr/>
        </p:nvCxnSpPr>
        <p:spPr>
          <a:xfrm flipH="1" flipV="1">
            <a:off x="3147840" y="4340506"/>
            <a:ext cx="1042196" cy="41437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B0B4F7-EC14-814D-A62B-E18A7AB1BB19}"/>
              </a:ext>
            </a:extLst>
          </p:cNvPr>
          <p:cNvCxnSpPr>
            <a:cxnSpLocks/>
          </p:cNvCxnSpPr>
          <p:nvPr/>
        </p:nvCxnSpPr>
        <p:spPr>
          <a:xfrm flipH="1" flipV="1">
            <a:off x="1829834" y="3784918"/>
            <a:ext cx="2350556" cy="9718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Lagrange multipliers: a way of finding the extremum of a function subject to constraints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want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define a new function and find its minimum instead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ro-RO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called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blipFill>
                <a:blip r:embed="rId2"/>
                <a:stretch>
                  <a:fillRect l="-699" t="-1480" b="-14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3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				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optimization depends only on the scalar product of training sample pairs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will be non-zero only for support vectors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Our decision rule (in primal form) was: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dual form, it becomes: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decision also depends on the scalar product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can be computed from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for some positive support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794" t="-95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FED435A8-9454-B84D-86B0-F78F343C95A3}"/>
              </a:ext>
            </a:extLst>
          </p:cNvPr>
          <p:cNvSpPr/>
          <p:nvPr/>
        </p:nvSpPr>
        <p:spPr>
          <a:xfrm>
            <a:off x="5289629" y="1585734"/>
            <a:ext cx="347241" cy="1435261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/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blipFill>
                <a:blip r:embed="rId3"/>
                <a:stretch>
                  <a:fillRect l="-9714" t="-121053" r="-286" b="-16710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9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926"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77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Primal form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blipFill>
                <a:blip r:embed="rId2"/>
                <a:stretch>
                  <a:fillRect l="-783" t="-2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/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Dual form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blipFill>
                <a:blip r:embed="rId3"/>
                <a:stretch>
                  <a:fillRect l="-5497" t="-2990" b="-239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/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Primal has as many params as features (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Dual has as many params as samples (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is more efficient to optimize primal if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="0" strike="noStrike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blipFill>
                <a:blip r:embed="rId4"/>
                <a:stretch>
                  <a:fillRect l="-529" t="-4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66A2CA-121B-1C47-9FB3-D327CEA29A83}"/>
              </a:ext>
            </a:extLst>
          </p:cNvPr>
          <p:cNvCxnSpPr/>
          <p:nvPr/>
        </p:nvCxnSpPr>
        <p:spPr>
          <a:xfrm>
            <a:off x="4884515" y="1458412"/>
            <a:ext cx="0" cy="37270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6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D5074-3F0C-ED4C-A7EB-73B788DF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1" y="3371922"/>
            <a:ext cx="5037718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5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succeeds at separating the training samples, but with a very tight margin</a:t>
            </a:r>
          </a:p>
        </p:txBody>
      </p:sp>
      <p:pic>
        <p:nvPicPr>
          <p:cNvPr id="3" name="Picture 2" descr="A picture containing table, orange, red, sitting&#10;&#10;Description automatically generated">
            <a:extLst>
              <a:ext uri="{FF2B5EF4-FFF2-40B4-BE49-F238E27FC236}">
                <a16:creationId xmlns:a16="http://schemas.microsoft.com/office/drawing/2014/main" id="{D018B283-8224-BD40-BAD6-74851AC4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3" name="Picture 2" descr="A picture containing group, table, ready, water&#10;&#10;Description automatically generated">
            <a:extLst>
              <a:ext uri="{FF2B5EF4-FFF2-40B4-BE49-F238E27FC236}">
                <a16:creationId xmlns:a16="http://schemas.microsoft.com/office/drawing/2014/main" id="{176E89E6-E60E-3A44-8A3C-BF4FB68A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F9B3776A-390D-C942-8FF2-EAC25F19117D}"/>
              </a:ext>
            </a:extLst>
          </p:cNvPr>
          <p:cNvSpPr txBox="1"/>
          <p:nvPr/>
        </p:nvSpPr>
        <p:spPr>
          <a:xfrm>
            <a:off x="324465" y="1661040"/>
            <a:ext cx="9459616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11029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4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fails, because the samples are not linearly separable</a:t>
            </a:r>
          </a:p>
        </p:txBody>
      </p:sp>
      <p:pic>
        <p:nvPicPr>
          <p:cNvPr id="3" name="Picture 2" descr="A picture containing table, lot, large, red&#10;&#10;Description automatically generated">
            <a:extLst>
              <a:ext uri="{FF2B5EF4-FFF2-40B4-BE49-F238E27FC236}">
                <a16:creationId xmlns:a16="http://schemas.microsoft.com/office/drawing/2014/main" id="{3865FD30-48A5-654F-A833-7066F268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1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5CCE5-24AE-8A4E-BEEC-BE73DB06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" y="2746003"/>
            <a:ext cx="9360625" cy="3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 descr="A picture containing building, table, sitting, large&#10;&#10;Description automatically generated">
            <a:extLst>
              <a:ext uri="{FF2B5EF4-FFF2-40B4-BE49-F238E27FC236}">
                <a16:creationId xmlns:a16="http://schemas.microsoft.com/office/drawing/2014/main" id="{AE490861-F48E-EA40-B3B9-E2AEA4DD78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7" y="2746800"/>
            <a:ext cx="93600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157164" y="1432433"/>
            <a:ext cx="6329362" cy="5882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some training samples to be misclassified, at a cost.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EAFC326-3722-E749-9C4C-760E31B2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060000"/>
            <a:ext cx="4066368" cy="30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Allow some training samples to be misclassified, at a cost.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(how much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allowed to cross the border):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becomes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optimization problem becomes: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Trade-off between making the margin wide and allowing training mistakes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controls the weight of the mistakes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blipFill>
                <a:blip r:embed="rId2"/>
                <a:stretch>
                  <a:fillRect l="-802" t="-1293" r="-3206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E12F03-B09C-EA47-890A-8DDACBA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8" y="3045712"/>
            <a:ext cx="4068000" cy="30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examples are non-linearly separable: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By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minimization problem, we get: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538" t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D88AB188-05A5-3B4F-A0EA-5699A24A56CB}"/>
              </a:ext>
            </a:extLst>
          </p:cNvPr>
          <p:cNvSpPr/>
          <p:nvPr/>
        </p:nvSpPr>
        <p:spPr>
          <a:xfrm>
            <a:off x="4866402" y="1455262"/>
            <a:ext cx="347241" cy="1873725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/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1−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4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hinge loss is defined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rewrite the minimization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problem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soft-margin SVM is actually minimizing the hinge loss with regularization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674" t="-20690"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D0F560F-EC1D-354A-A048-AC3430580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7" y="2316533"/>
            <a:ext cx="5616574" cy="40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primal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r>
                      <a:rPr lang="en-US" sz="28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1060" t="-1691" b="-25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4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≤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we add an upper bound on the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926"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276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many other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classifiers (based on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use pattern)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blipFill>
                <a:blip r:embed="rId2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39C9060A-3207-7C4A-9004-09F5CE1D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7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7113C-6D3B-1A47-80BC-1D75A3C35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8" y="2363687"/>
            <a:ext cx="5821406" cy="3498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>
                    <a:solidFill>
                      <a:srgbClr val="FF0000"/>
                    </a:solidFill>
                  </a:rPr>
                  <a:t>Extreme case: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can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with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function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that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does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not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change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i.e.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5"/>
                <a:stretch>
                  <a:fillRect l="-1180" t="-2469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0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light, red, white&#10;&#10;Description automatically generated">
            <a:extLst>
              <a:ext uri="{FF2B5EF4-FFF2-40B4-BE49-F238E27FC236}">
                <a16:creationId xmlns:a16="http://schemas.microsoft.com/office/drawing/2014/main" id="{24043C0B-77F5-3541-918C-9726A6962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406" cy="34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A19C46-6E25-5B42-A766-3EAFF44C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The model can be expressed only in terms of the scalar product of some training samples (support vectors), i.e. we can apply kernel functions</a:t>
                </a:r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5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0E9FD06-A1BD-6442-987B-48DEABB7C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l="-573" t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blipFill>
                <a:blip r:embed="rId3"/>
                <a:stretch>
                  <a:fillRect l="-252" t="-877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2764C-7F6C-DE43-9811-6FE47A36E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3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</a:t>
                </a:r>
                <a14:m>
                  <m:oMath xmlns:m="http://schemas.openxmlformats.org/officeDocument/2006/math"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We define the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-insensitive loss: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And the optimization becomes: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l="-573" t="-1220" b="-15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blipFill>
                <a:blip r:embed="rId3"/>
                <a:stretch>
                  <a:fillRect l="-252" t="-877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F9178BA-587D-B049-8ECF-5E4F494E0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2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solve many class problems?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265471" y="1998720"/>
            <a:ext cx="9576619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Schemes for combining multiple binary classifiers: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solve many class problems?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classification methods able to handle the multi-class problem directly: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Linear (Fisher) Discriminant Analysis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Neural Networks (Lectures 7,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Random forests (Lecture 5)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class is approximated with a multinomial Gaussian distribution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lgoritm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based on finding a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hyperplane to project the data points such that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among class means is maximized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variance of each class is minimized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https://scikit-learn.org/stable/modules/generated/sklearn.discriminant_analysis.LinearDiscriminantAnalysis.html#sklearn.discriminant_analysis.LinearDiscriminantAnalysis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Intra-class variation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309889" y="2352234"/>
            <a:ext cx="2805173" cy="1445347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100790" tIns="100790" rIns="100790" bIns="100790" anchor="ctr" anchorCtr="0">
              <a:noAutofit/>
            </a:bodyPr>
            <a:lstStyle/>
            <a:p>
              <a:endParaRPr sz="1984"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49" y="2288441"/>
            <a:ext cx="1932275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738269" y="1784356"/>
            <a:ext cx="2041043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1984" dirty="0"/>
              <a:t>Camera angle</a:t>
            </a:r>
            <a:endParaRPr lang="en" sz="1984" dirty="0"/>
          </a:p>
        </p:txBody>
      </p:sp>
      <p:sp>
        <p:nvSpPr>
          <p:cNvPr id="60" name="Shape 60"/>
          <p:cNvSpPr txBox="1"/>
          <p:nvPr/>
        </p:nvSpPr>
        <p:spPr>
          <a:xfrm>
            <a:off x="3326887" y="1784356"/>
            <a:ext cx="1895537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554319" y="2305832"/>
            <a:ext cx="1416621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397511" y="1775797"/>
            <a:ext cx="1709345" cy="52133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4723" y="2305832"/>
            <a:ext cx="1932285" cy="14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26384" y="1780085"/>
            <a:ext cx="1474548" cy="51276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867" y="4478503"/>
            <a:ext cx="2114710" cy="13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36203" y="3943410"/>
            <a:ext cx="2817421" cy="53509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Confusing background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1675" y="4242210"/>
            <a:ext cx="2114709" cy="158604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149862" y="3948746"/>
            <a:ext cx="2588617" cy="5816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284732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28" y="1205703"/>
            <a:ext cx="5578997" cy="6024542"/>
          </a:xfrm>
          <a:prstGeom prst="rect">
            <a:avLst/>
          </a:prstGeom>
        </p:spPr>
      </p:pic>
      <p:sp>
        <p:nvSpPr>
          <p:cNvPr id="4" name="Shape 52">
            <a:extLst>
              <a:ext uri="{FF2B5EF4-FFF2-40B4-BE49-F238E27FC236}">
                <a16:creationId xmlns:a16="http://schemas.microsoft.com/office/drawing/2014/main" id="{E24FD50C-AC96-4646-8ACE-F693D2866162}"/>
              </a:ext>
            </a:extLst>
          </p:cNvPr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Inter-class similarity</a:t>
            </a:r>
          </a:p>
        </p:txBody>
      </p:sp>
    </p:spTree>
    <p:extLst>
      <p:ext uri="{BB962C8B-B14F-4D97-AF65-F5344CB8AC3E}">
        <p14:creationId xmlns:p14="http://schemas.microsoft.com/office/powerpoint/2010/main" val="297342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273" y="400395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-US" sz="3600" dirty="0"/>
              <a:t>Linear classifier for the multi-class problem</a:t>
            </a:r>
            <a:endParaRPr lang="en" sz="36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10" y="2084245"/>
            <a:ext cx="1113069" cy="122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698403" y="2951266"/>
            <a:ext cx="377924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902477" y="2264617"/>
            <a:ext cx="1502833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f(</a:t>
            </a:r>
            <a:r>
              <a:rPr lang="en" sz="3307" b="1">
                <a:solidFill>
                  <a:srgbClr val="0000FF"/>
                </a:solidFill>
              </a:rPr>
              <a:t>x</a:t>
            </a:r>
            <a:r>
              <a:rPr lang="en" sz="3307"/>
              <a:t>,</a:t>
            </a:r>
            <a:r>
              <a:rPr lang="en" sz="3307" b="1">
                <a:solidFill>
                  <a:srgbClr val="FF0000"/>
                </a:solidFill>
              </a:rPr>
              <a:t>W</a:t>
            </a:r>
            <a:r>
              <a:rPr lang="en" sz="3307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159288" y="1868293"/>
            <a:ext cx="1501552" cy="46091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2646" dirty="0">
                <a:solidFill>
                  <a:srgbClr val="0000FF"/>
                </a:solidFill>
              </a:rPr>
              <a:t>features</a:t>
            </a:r>
            <a:endParaRPr lang="en" sz="2646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544025" y="1877817"/>
            <a:ext cx="2123281" cy="34197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 err="1">
                <a:solidFill>
                  <a:srgbClr val="FF0000"/>
                </a:solidFill>
              </a:rPr>
              <a:t>paramet</a:t>
            </a:r>
            <a:r>
              <a:rPr lang="en-US" sz="2646" dirty="0" err="1">
                <a:solidFill>
                  <a:srgbClr val="FF0000"/>
                </a:solidFill>
              </a:rPr>
              <a:t>ers</a:t>
            </a:r>
            <a:endParaRPr lang="en" sz="2646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708422" y="2258773"/>
            <a:ext cx="2934890" cy="100244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N</a:t>
            </a:r>
            <a:r>
              <a:rPr lang="en" sz="1984" dirty="0"/>
              <a:t> values that indicate the scores for each class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8" y="4011388"/>
            <a:ext cx="6813838" cy="252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27" y="3361235"/>
            <a:ext cx="2975970" cy="21835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12006" y="3742195"/>
            <a:ext cx="3242846" cy="43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-US" sz="1984" b="1" dirty="0"/>
              <a:t>Feature vector</a:t>
            </a:r>
            <a:endParaRPr lang="en" sz="1984" dirty="0"/>
          </a:p>
        </p:txBody>
      </p:sp>
    </p:spTree>
    <p:extLst>
      <p:ext uri="{BB962C8B-B14F-4D97-AF65-F5344CB8AC3E}">
        <p14:creationId xmlns:p14="http://schemas.microsoft.com/office/powerpoint/2010/main" val="878046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767" y="215414"/>
            <a:ext cx="9387091" cy="87501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200" dirty="0"/>
              <a:t>Linear classifier for the multi-class problem</a:t>
            </a:r>
            <a:endParaRPr lang="e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4D20B-3F1D-8A4F-B777-F8B3BD50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4" y="1228429"/>
            <a:ext cx="5751720" cy="567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72F63-9015-7940-B634-3148B19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97" y="1228429"/>
            <a:ext cx="4253457" cy="56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8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blipFill>
                <a:blip r:embed="rId6"/>
                <a:stretch>
                  <a:fillRect l="-1155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0103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202">
            <a:extLst>
              <a:ext uri="{FF2B5EF4-FFF2-40B4-BE49-F238E27FC236}">
                <a16:creationId xmlns:a16="http://schemas.microsoft.com/office/drawing/2014/main" id="{DA867126-9772-EE4D-845B-AB745A9CFD74}"/>
              </a:ext>
            </a:extLst>
          </p:cNvPr>
          <p:cNvSpPr txBox="1"/>
          <p:nvPr/>
        </p:nvSpPr>
        <p:spPr>
          <a:xfrm>
            <a:off x="6611883" y="5068799"/>
            <a:ext cx="3360290" cy="191893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5.1 - 3.2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-1.7 - 3.2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2.9) + max(0, -3.9)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5" name="Shape 203">
            <a:extLst>
              <a:ext uri="{FF2B5EF4-FFF2-40B4-BE49-F238E27FC236}">
                <a16:creationId xmlns:a16="http://schemas.microsoft.com/office/drawing/2014/main" id="{633F5B0A-7D2C-874B-8CBC-F2FC2EA1423F}"/>
              </a:ext>
            </a:extLst>
          </p:cNvPr>
          <p:cNvSpPr/>
          <p:nvPr/>
        </p:nvSpPr>
        <p:spPr>
          <a:xfrm>
            <a:off x="1615750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61938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38">
            <a:extLst>
              <a:ext uri="{FF2B5EF4-FFF2-40B4-BE49-F238E27FC236}">
                <a16:creationId xmlns:a16="http://schemas.microsoft.com/office/drawing/2014/main" id="{32938582-3868-1C42-94A8-16643ADBCAB4}"/>
              </a:ext>
            </a:extLst>
          </p:cNvPr>
          <p:cNvSpPr/>
          <p:nvPr/>
        </p:nvSpPr>
        <p:spPr>
          <a:xfrm>
            <a:off x="3127843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1.3 - 4.9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2.0 - 4.9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0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101540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2.2 - (-3.1)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2.5 - (-3.1)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6.3) + max(0, 6.6)</a:t>
            </a:r>
          </a:p>
          <a:p>
            <a:r>
              <a:rPr lang="en" sz="1984" dirty="0">
                <a:solidFill>
                  <a:srgbClr val="0000FF"/>
                </a:solidFill>
              </a:rPr>
              <a:t>= 6.3 + 6.6</a:t>
            </a:r>
          </a:p>
          <a:p>
            <a:r>
              <a:rPr lang="en" sz="1984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2" name="Shape 274">
            <a:extLst>
              <a:ext uri="{FF2B5EF4-FFF2-40B4-BE49-F238E27FC236}">
                <a16:creationId xmlns:a16="http://schemas.microsoft.com/office/drawing/2014/main" id="{1662D279-1293-1B47-A89B-A9CF5C2544E5}"/>
              </a:ext>
            </a:extLst>
          </p:cNvPr>
          <p:cNvSpPr/>
          <p:nvPr/>
        </p:nvSpPr>
        <p:spPr>
          <a:xfrm>
            <a:off x="4555932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332656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  <a:endParaRPr lang="en" sz="3307" dirty="0"/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427145" y="5068799"/>
            <a:ext cx="3290306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0000FF"/>
                </a:solidFill>
              </a:rPr>
              <a:t>L = (2.9 + 0 + 12.9)/3 </a:t>
            </a:r>
          </a:p>
          <a:p>
            <a:r>
              <a:rPr lang="en" sz="2000" dirty="0">
                <a:solidFill>
                  <a:srgbClr val="0000FF"/>
                </a:solidFill>
              </a:rPr>
              <a:t>   =</a:t>
            </a:r>
            <a:r>
              <a:rPr lang="en" sz="2000" b="1" dirty="0">
                <a:solidFill>
                  <a:srgbClr val="0000FF"/>
                </a:solidFill>
              </a:rPr>
              <a:t> 5.27</a:t>
            </a:r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15077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  <p:sp>
        <p:nvSpPr>
          <p:cNvPr id="24" name="Shape 671">
            <a:extLst>
              <a:ext uri="{FF2B5EF4-FFF2-40B4-BE49-F238E27FC236}">
                <a16:creationId xmlns:a16="http://schemas.microsoft.com/office/drawing/2014/main" id="{30E937C3-4C04-0042-AE99-2DF3FAA2E542}"/>
              </a:ext>
            </a:extLst>
          </p:cNvPr>
          <p:cNvSpPr txBox="1"/>
          <p:nvPr/>
        </p:nvSpPr>
        <p:spPr>
          <a:xfrm>
            <a:off x="2641524" y="2113720"/>
            <a:ext cx="7093158" cy="4356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5" name="Shape 672">
            <a:extLst>
              <a:ext uri="{FF2B5EF4-FFF2-40B4-BE49-F238E27FC236}">
                <a16:creationId xmlns:a16="http://schemas.microsoft.com/office/drawing/2014/main" id="{C80100C7-966D-CE4C-AC67-3D7D06029F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76" y="209455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673">
            <a:extLst>
              <a:ext uri="{FF2B5EF4-FFF2-40B4-BE49-F238E27FC236}">
                <a16:creationId xmlns:a16="http://schemas.microsoft.com/office/drawing/2014/main" id="{ACAE29DC-8953-C94F-BBED-94BBF186FA29}"/>
              </a:ext>
            </a:extLst>
          </p:cNvPr>
          <p:cNvSpPr txBox="1"/>
          <p:nvPr/>
        </p:nvSpPr>
        <p:spPr>
          <a:xfrm>
            <a:off x="460791" y="35075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</a:t>
            </a:r>
          </a:p>
        </p:txBody>
      </p:sp>
      <p:sp>
        <p:nvSpPr>
          <p:cNvPr id="27" name="Shape 674">
            <a:extLst>
              <a:ext uri="{FF2B5EF4-FFF2-40B4-BE49-F238E27FC236}">
                <a16:creationId xmlns:a16="http://schemas.microsoft.com/office/drawing/2014/main" id="{21776C5E-EC56-B24E-A95C-410A9DC4B02D}"/>
              </a:ext>
            </a:extLst>
          </p:cNvPr>
          <p:cNvSpPr txBox="1"/>
          <p:nvPr/>
        </p:nvSpPr>
        <p:spPr>
          <a:xfrm>
            <a:off x="460791" y="4687720"/>
            <a:ext cx="909485" cy="5392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frog</a:t>
            </a:r>
          </a:p>
        </p:txBody>
      </p:sp>
      <p:sp>
        <p:nvSpPr>
          <p:cNvPr id="28" name="Shape 675">
            <a:extLst>
              <a:ext uri="{FF2B5EF4-FFF2-40B4-BE49-F238E27FC236}">
                <a16:creationId xmlns:a16="http://schemas.microsoft.com/office/drawing/2014/main" id="{5C2F3D95-8BC6-2B48-9513-7BAF8784F7B5}"/>
              </a:ext>
            </a:extLst>
          </p:cNvPr>
          <p:cNvSpPr txBox="1"/>
          <p:nvPr/>
        </p:nvSpPr>
        <p:spPr>
          <a:xfrm>
            <a:off x="460791" y="40986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car</a:t>
            </a:r>
          </a:p>
        </p:txBody>
      </p:sp>
      <p:sp>
        <p:nvSpPr>
          <p:cNvPr id="29" name="Shape 676">
            <a:extLst>
              <a:ext uri="{FF2B5EF4-FFF2-40B4-BE49-F238E27FC236}">
                <a16:creationId xmlns:a16="http://schemas.microsoft.com/office/drawing/2014/main" id="{B5A5B8A2-E354-CE49-A26B-892BC676C27A}"/>
              </a:ext>
            </a:extLst>
          </p:cNvPr>
          <p:cNvSpPr txBox="1"/>
          <p:nvPr/>
        </p:nvSpPr>
        <p:spPr>
          <a:xfrm>
            <a:off x="1370277" y="3479144"/>
            <a:ext cx="1140229" cy="580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3.2</a:t>
            </a:r>
          </a:p>
        </p:txBody>
      </p:sp>
      <p:sp>
        <p:nvSpPr>
          <p:cNvPr id="30" name="Shape 677">
            <a:extLst>
              <a:ext uri="{FF2B5EF4-FFF2-40B4-BE49-F238E27FC236}">
                <a16:creationId xmlns:a16="http://schemas.microsoft.com/office/drawing/2014/main" id="{CE0ED935-8728-C643-ABFD-F225D20432A7}"/>
              </a:ext>
            </a:extLst>
          </p:cNvPr>
          <p:cNvSpPr txBox="1"/>
          <p:nvPr/>
        </p:nvSpPr>
        <p:spPr>
          <a:xfrm>
            <a:off x="1370277" y="4036899"/>
            <a:ext cx="1140229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5.1</a:t>
            </a:r>
          </a:p>
        </p:txBody>
      </p:sp>
      <p:sp>
        <p:nvSpPr>
          <p:cNvPr id="31" name="Shape 678">
            <a:extLst>
              <a:ext uri="{FF2B5EF4-FFF2-40B4-BE49-F238E27FC236}">
                <a16:creationId xmlns:a16="http://schemas.microsoft.com/office/drawing/2014/main" id="{3EEE0624-14DE-2D46-920B-9A6942AB4854}"/>
              </a:ext>
            </a:extLst>
          </p:cNvPr>
          <p:cNvSpPr txBox="1"/>
          <p:nvPr/>
        </p:nvSpPr>
        <p:spPr>
          <a:xfrm>
            <a:off x="1370276" y="4664569"/>
            <a:ext cx="1140229" cy="523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-1.7</a:t>
            </a:r>
          </a:p>
        </p:txBody>
      </p:sp>
      <p:pic>
        <p:nvPicPr>
          <p:cNvPr id="32" name="Shape 679">
            <a:extLst>
              <a:ext uri="{FF2B5EF4-FFF2-40B4-BE49-F238E27FC236}">
                <a16:creationId xmlns:a16="http://schemas.microsoft.com/office/drawing/2014/main" id="{20C73273-41F5-B847-967C-36CBCF98E3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287" y="4583513"/>
            <a:ext cx="4871519" cy="5398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3" name="Shape 680">
            <a:extLst>
              <a:ext uri="{FF2B5EF4-FFF2-40B4-BE49-F238E27FC236}">
                <a16:creationId xmlns:a16="http://schemas.microsoft.com/office/drawing/2014/main" id="{D22FB489-9C33-0A40-B335-0A03956633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606" y="5708981"/>
            <a:ext cx="3164544" cy="758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681">
            <a:extLst>
              <a:ext uri="{FF2B5EF4-FFF2-40B4-BE49-F238E27FC236}">
                <a16:creationId xmlns:a16="http://schemas.microsoft.com/office/drawing/2014/main" id="{4A52EC4B-E5D0-7242-B5ED-63A72798ECE8}"/>
              </a:ext>
            </a:extLst>
          </p:cNvPr>
          <p:cNvSpPr txBox="1"/>
          <p:nvPr/>
        </p:nvSpPr>
        <p:spPr>
          <a:xfrm>
            <a:off x="2754287" y="5811519"/>
            <a:ext cx="1655667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summary:</a:t>
            </a:r>
          </a:p>
        </p:txBody>
      </p:sp>
      <p:cxnSp>
        <p:nvCxnSpPr>
          <p:cNvPr id="35" name="Shape 682">
            <a:extLst>
              <a:ext uri="{FF2B5EF4-FFF2-40B4-BE49-F238E27FC236}">
                <a16:creationId xmlns:a16="http://schemas.microsoft.com/office/drawing/2014/main" id="{C1F43CF3-EFB5-8743-BEDF-0BA39372F46E}"/>
              </a:ext>
            </a:extLst>
          </p:cNvPr>
          <p:cNvCxnSpPr>
            <a:cxnSpLocks/>
          </p:cNvCxnSpPr>
          <p:nvPr/>
        </p:nvCxnSpPr>
        <p:spPr>
          <a:xfrm>
            <a:off x="2754287" y="5628167"/>
            <a:ext cx="607508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6" name="Shape 683">
            <a:extLst>
              <a:ext uri="{FF2B5EF4-FFF2-40B4-BE49-F238E27FC236}">
                <a16:creationId xmlns:a16="http://schemas.microsoft.com/office/drawing/2014/main" id="{2B19391F-0584-EA47-A0D9-8BAB8AF58A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829" y="2700427"/>
            <a:ext cx="1873559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" name="Shape 684">
            <a:extLst>
              <a:ext uri="{FF2B5EF4-FFF2-40B4-BE49-F238E27FC236}">
                <a16:creationId xmlns:a16="http://schemas.microsoft.com/office/drawing/2014/main" id="{8E79D765-F6A8-6844-A29D-67FEC6ACE279}"/>
              </a:ext>
            </a:extLst>
          </p:cNvPr>
          <p:cNvSpPr txBox="1"/>
          <p:nvPr/>
        </p:nvSpPr>
        <p:spPr>
          <a:xfrm>
            <a:off x="6426690" y="2660170"/>
            <a:ext cx="93313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where</a:t>
            </a:r>
          </a:p>
        </p:txBody>
      </p:sp>
      <p:pic>
        <p:nvPicPr>
          <p:cNvPr id="38" name="Shape 685">
            <a:extLst>
              <a:ext uri="{FF2B5EF4-FFF2-40B4-BE49-F238E27FC236}">
                <a16:creationId xmlns:a16="http://schemas.microsoft.com/office/drawing/2014/main" id="{035FAA01-AD39-8A43-9D5E-51B7551914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4287" y="2617469"/>
            <a:ext cx="3660827" cy="6234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" name="Shape 645">
            <a:extLst>
              <a:ext uri="{FF2B5EF4-FFF2-40B4-BE49-F238E27FC236}">
                <a16:creationId xmlns:a16="http://schemas.microsoft.com/office/drawing/2014/main" id="{009D3E33-F87F-C44E-8F54-AFAACB394BFA}"/>
              </a:ext>
            </a:extLst>
          </p:cNvPr>
          <p:cNvSpPr/>
          <p:nvPr/>
        </p:nvSpPr>
        <p:spPr>
          <a:xfrm>
            <a:off x="5644570" y="2548177"/>
            <a:ext cx="782119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646">
            <a:extLst>
              <a:ext uri="{FF2B5EF4-FFF2-40B4-BE49-F238E27FC236}">
                <a16:creationId xmlns:a16="http://schemas.microsoft.com/office/drawing/2014/main" id="{9BF512F2-D91D-4B48-B4D5-FD8C7AE631C8}"/>
              </a:ext>
            </a:extLst>
          </p:cNvPr>
          <p:cNvSpPr txBox="1"/>
          <p:nvPr/>
        </p:nvSpPr>
        <p:spPr>
          <a:xfrm>
            <a:off x="5563809" y="3296127"/>
            <a:ext cx="2526895" cy="531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FF0000"/>
                </a:solidFill>
              </a:rPr>
              <a:t>Softmax</a:t>
            </a:r>
            <a:r>
              <a:rPr lang="en" sz="2400" dirty="0">
                <a:solidFill>
                  <a:srgbClr val="FF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438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9" grpId="0" animBg="1"/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633995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17" y="2113857"/>
            <a:ext cx="2881780" cy="72493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53172" y="5492187"/>
            <a:ext cx="3795448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805767" y="4528222"/>
            <a:ext cx="81657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818131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05" name="Shape 805"/>
          <p:cNvSpPr txBox="1"/>
          <p:nvPr/>
        </p:nvSpPr>
        <p:spPr>
          <a:xfrm>
            <a:off x="4005047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75303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21042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907329" y="4016254"/>
            <a:ext cx="929680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989903" y="4528222"/>
            <a:ext cx="11916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951803" y="3999028"/>
            <a:ext cx="1868511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/>
              <a:t>normalize</a:t>
            </a:r>
            <a:endParaRPr lang="en" sz="1984" dirty="0"/>
          </a:p>
        </p:txBody>
      </p:sp>
      <p:sp>
        <p:nvSpPr>
          <p:cNvPr id="811" name="Shape 811"/>
          <p:cNvSpPr txBox="1"/>
          <p:nvPr/>
        </p:nvSpPr>
        <p:spPr>
          <a:xfrm>
            <a:off x="2865272" y="3029661"/>
            <a:ext cx="3223012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6422292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13" name="Shape 813"/>
          <p:cNvSpPr txBox="1"/>
          <p:nvPr/>
        </p:nvSpPr>
        <p:spPr>
          <a:xfrm>
            <a:off x="6525204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6525204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652520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244635" y="5492187"/>
            <a:ext cx="1583530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7653706" y="3944650"/>
            <a:ext cx="25069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989727" y="3616126"/>
            <a:ext cx="2383565" cy="101136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205" dirty="0">
                <a:solidFill>
                  <a:srgbClr val="B90EAA"/>
                </a:solidFill>
              </a:rPr>
              <a:t>L</a:t>
            </a:r>
            <a:r>
              <a:rPr lang="en" sz="2205" baseline="-25000" dirty="0">
                <a:solidFill>
                  <a:srgbClr val="B90EAA"/>
                </a:solidFill>
              </a:rPr>
              <a:t>i</a:t>
            </a:r>
            <a:r>
              <a:rPr lang="en" sz="2205" dirty="0">
                <a:solidFill>
                  <a:srgbClr val="B90EAA"/>
                </a:solidFill>
              </a:rPr>
              <a:t> = -log(0.13)</a:t>
            </a:r>
          </a:p>
          <a:p>
            <a:r>
              <a:rPr lang="en" sz="2205" dirty="0">
                <a:solidFill>
                  <a:srgbClr val="B90EAA"/>
                </a:solidFill>
              </a:rPr>
              <a:t>      = </a:t>
            </a:r>
            <a:r>
              <a:rPr lang="en" sz="2205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6250670" y="1765974"/>
            <a:ext cx="3055376" cy="1541224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800" dirty="0">
                <a:solidFill>
                  <a:srgbClr val="0000FF"/>
                </a:solidFill>
              </a:rPr>
              <a:t>Q: What is the min/max possible loss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800" dirty="0">
                <a:solidFill>
                  <a:srgbClr val="0000FF"/>
                </a:solidFill>
              </a:rPr>
              <a:t>?</a:t>
            </a:r>
          </a:p>
          <a:p>
            <a:endParaRPr lang="en" sz="2425" dirty="0">
              <a:solidFill>
                <a:srgbClr val="0000FF"/>
              </a:solidFill>
            </a:endParaRPr>
          </a:p>
        </p:txBody>
      </p:sp>
      <p:sp>
        <p:nvSpPr>
          <p:cNvPr id="31" name="Shape 150"/>
          <p:cNvSpPr txBox="1"/>
          <p:nvPr/>
        </p:nvSpPr>
        <p:spPr>
          <a:xfrm>
            <a:off x="137942" y="3612020"/>
            <a:ext cx="1449254" cy="57439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cat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37942" y="4849464"/>
            <a:ext cx="1449254" cy="599508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frog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37942" y="4231857"/>
            <a:ext cx="1449254" cy="574391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car</a:t>
            </a:r>
          </a:p>
        </p:txBody>
      </p:sp>
      <p:sp>
        <p:nvSpPr>
          <p:cNvPr id="30" name="Shape 670">
            <a:extLst>
              <a:ext uri="{FF2B5EF4-FFF2-40B4-BE49-F238E27FC236}">
                <a16:creationId xmlns:a16="http://schemas.microsoft.com/office/drawing/2014/main" id="{865C75D7-9D24-FD44-8A4B-904694FE2A1B}"/>
              </a:ext>
            </a:extLst>
          </p:cNvPr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17122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3" y="984431"/>
            <a:ext cx="9742619" cy="4855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247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80421" y="1143512"/>
            <a:ext cx="8429294" cy="96837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21" y="2111887"/>
            <a:ext cx="2881780" cy="72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395" y="2210802"/>
            <a:ext cx="4916646" cy="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16121" y="3237551"/>
            <a:ext cx="4179501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087" dirty="0"/>
              <a:t>A</a:t>
            </a:r>
            <a:r>
              <a:rPr lang="en" sz="3200" dirty="0"/>
              <a:t>ssume scores</a:t>
            </a:r>
            <a:r>
              <a:rPr lang="en" sz="3087" dirty="0"/>
              <a:t>: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-2, 3]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9, 9]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-100, -100]</a:t>
            </a:r>
          </a:p>
          <a:p>
            <a:r>
              <a:rPr lang="en" sz="3087" dirty="0"/>
              <a:t>and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17" y="5242924"/>
            <a:ext cx="1102568" cy="47252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8654" y="3071443"/>
            <a:ext cx="101325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711788" y="3218424"/>
            <a:ext cx="5161359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>
                <a:solidFill>
                  <a:srgbClr val="0000FF"/>
                </a:solidFill>
              </a:rPr>
              <a:t>Q: </a:t>
            </a:r>
            <a:r>
              <a:rPr lang="en" sz="2800" dirty="0">
                <a:solidFill>
                  <a:srgbClr val="0000FF"/>
                </a:solidFill>
              </a:rPr>
              <a:t>Suppose we take a datapoint and we add some small perturbations (changing its score slightly). What happens to the loss in both cases?</a:t>
            </a:r>
            <a:endParaRPr lang="en" sz="2646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Binary cross-entropy (logistic) loss: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prediction for the same sample</a:t>
                </a: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blipFill>
                <a:blip r:embed="rId2"/>
                <a:stretch>
                  <a:fillRect l="-698" t="-4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26" y="3692321"/>
            <a:ext cx="5132388" cy="38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55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best classification method?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“No free lunch” theorem: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two algorithms are equivalent when their (average) performance is measured on all possible tasks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follows that there is no shortcut in choosing the right algorithm for you task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Usually, you have to try several and see which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works best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 and experience will be useful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separate these points optimally?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31054</TotalTime>
  <Words>2703</Words>
  <Application>Microsoft Macintosh PowerPoint</Application>
  <PresentationFormat>Custom</PresentationFormat>
  <Paragraphs>487</Paragraphs>
  <Slides>66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701</cp:revision>
  <dcterms:created xsi:type="dcterms:W3CDTF">2016-10-12T16:27:10Z</dcterms:created>
  <dcterms:modified xsi:type="dcterms:W3CDTF">2023-11-09T16:02:00Z</dcterms:modified>
  <dc:language>en-US</dc:language>
</cp:coreProperties>
</file>